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F4C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85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FY21A</c:v>
                  </c:pt>
                  <c:pt idx="1">
                    <c:v>FY22A</c:v>
                  </c:pt>
                  <c:pt idx="2">
                    <c:v>FY23A</c:v>
                  </c:pt>
                  <c:pt idx="3">
                    <c:v>FY24A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142</c:v>
                </c:pt>
                <c:pt idx="1">
                  <c:v>154</c:v>
                </c:pt>
                <c:pt idx="2">
                  <c:v>168</c:v>
                </c:pt>
                <c:pt idx="3">
                  <c:v>183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85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EBITDA margin</c:v>
                </c:pt>
              </c:strCache>
            </c:strRef>
          </c:tx>
          <c:spPr>
            <a:solidFill>
              <a:srgbClr val="00A0B0"/>
            </a:solidFill>
            <a:ln w="25400" cap="flat">
              <a:solidFill>
                <a:srgbClr val="00A0B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850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0A0B0"/>
              </a:solidFill>
              <a:ln w="9525" cap="flat">
                <a:solidFill>
                  <a:srgbClr val="00A0B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FY21A</c:v>
                  </c:pt>
                  <c:pt idx="1">
                    <c:v>FY22A</c:v>
                  </c:pt>
                  <c:pt idx="2">
                    <c:v>FY23A</c:v>
                  </c:pt>
                  <c:pt idx="3">
                    <c:v>FY24A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16.1</c:v>
                </c:pt>
                <c:pt idx="2">
                  <c:v>17.3</c:v>
                </c:pt>
                <c:pt idx="3">
                  <c:v>18.7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850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366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6620256"/>
            <a:ext cx="5486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MERIDIAN | Private and confidential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666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666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chart" Target="/ppt/charts/chart1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F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MERIDIAN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0972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Qualitative synergy assessment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548640" y="3749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8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Meridian Components Inc. | Acquisition | July 2026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3093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and confidential. Draft for discussion purposes only. Prepared on illustrative sample financials.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9509760" y="1645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| FOR DISCUSSION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57200"/>
            <a:ext cx="11368735" cy="822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A1F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Meridian Components Inc. presents 3 revenue synergies and 3 cost synergies; procurement scale and vendor consolidation offers the highest confidence value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411480" y="5870448"/>
            <a:ext cx="11368735" cy="475488"/>
          </a:xfrm>
          <a:prstGeom prst="rect">
            <a:avLst/>
          </a:prstGeom>
          <a:solidFill>
            <a:srgbClr val="F2F5F7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5870448"/>
            <a:ext cx="54864" cy="475488"/>
          </a:xfrm>
          <a:prstGeom prst="rect">
            <a:avLst/>
          </a:prstGeom>
          <a:solidFill>
            <a:srgbClr val="1F4CFF"/>
          </a:solidFill>
          <a:ln/>
        </p:spPr>
      </p:sp>
      <p:sp>
        <p:nvSpPr>
          <p:cNvPr id="7" name="Text 5"/>
          <p:cNvSpPr/>
          <p:nvPr/>
        </p:nvSpPr>
        <p:spPr>
          <a:xfrm>
            <a:off x="576072" y="5870448"/>
            <a:ext cx="11094415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two slides expand each category in the order shown here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1148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Illustrative sample financials; DealDesk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11480" y="1298448"/>
            <a:ext cx="562356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client is evaluating the acquisition of Meridian Components Inc., with a focus on expand into the Midwest market with meaningful procurement synergies.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28600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REVENUE SYNERGIES (SLIDE 2)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1480" y="2578608"/>
            <a:ext cx="5623560" cy="1325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Cross sell into the combined customer base</a:t>
            </a:r>
            <a:endParaRPr lang="en-US" sz="1200" dirty="0"/>
          </a:p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Pricing harmonization</a:t>
            </a:r>
            <a:endParaRPr lang="en-US" sz="1200" dirty="0"/>
          </a:p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Key account retention program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402336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COST SYNERGIES (SLIDE 3)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4315968"/>
            <a:ext cx="5623560" cy="1325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Procurement scale and vendor consolidation</a:t>
            </a:r>
            <a:endParaRPr lang="en-US" sz="1200" dirty="0"/>
          </a:p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Margin improvement to peer levels</a:t>
            </a:r>
            <a:endParaRPr lang="en-US" sz="1200" dirty="0"/>
          </a:p>
          <a:p>
            <a:pPr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Overlapping G&amp;A rationalization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263640" y="1298448"/>
            <a:ext cx="55165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REVENUE, $M</a:t>
            </a:r>
            <a:endParaRPr lang="en-US" sz="1000" dirty="0"/>
          </a:p>
        </p:txBody>
      </p:sp>
      <p:graphicFrame>
        <p:nvGraphicFramePr>
          <p:cNvPr id="15" name="Chart 0" descr=""/>
          <p:cNvGraphicFramePr/>
          <p:nvPr/>
        </p:nvGraphicFramePr>
        <p:xfrm>
          <a:off x="6263640" y="1554480"/>
          <a:ext cx="5516575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6" name="Text 13"/>
          <p:cNvSpPr/>
          <p:nvPr/>
        </p:nvSpPr>
        <p:spPr>
          <a:xfrm>
            <a:off x="6263640" y="3675888"/>
            <a:ext cx="551657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EBITDA MARGIN, %</a:t>
            </a:r>
            <a:endParaRPr lang="en-US" sz="1000" dirty="0"/>
          </a:p>
        </p:txBody>
      </p:sp>
      <p:graphicFrame>
        <p:nvGraphicFramePr>
          <p:cNvPr id="17" name="Chart 1" descr=""/>
          <p:cNvGraphicFramePr/>
          <p:nvPr/>
        </p:nvGraphicFramePr>
        <p:xfrm>
          <a:off x="6263640" y="3931920"/>
          <a:ext cx="5516575" cy="1783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666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REVENUE SYNERGIES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9509760" y="1645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| FOR DISCUSSION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57200"/>
            <a:ext cx="11368735" cy="822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A1F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Revenue synergies are ranked by fit with this transaction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411480" y="5870448"/>
            <a:ext cx="11368735" cy="475488"/>
          </a:xfrm>
          <a:prstGeom prst="rect">
            <a:avLst/>
          </a:prstGeom>
          <a:solidFill>
            <a:srgbClr val="F2F5F7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5870448"/>
            <a:ext cx="54864" cy="475488"/>
          </a:xfrm>
          <a:prstGeom prst="rect">
            <a:avLst/>
          </a:prstGeom>
          <a:solidFill>
            <a:srgbClr val="1F4CFF"/>
          </a:solidFill>
          <a:ln/>
        </p:spPr>
      </p:sp>
      <p:sp>
        <p:nvSpPr>
          <p:cNvPr id="7" name="Text 5"/>
          <p:cNvSpPr/>
          <p:nvPr/>
        </p:nvSpPr>
        <p:spPr>
          <a:xfrm>
            <a:off x="576072" y="5870448"/>
            <a:ext cx="11094415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synergies carry more execution risk than cost synergies; treat as upside, not base case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1148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Illustrative sample financials; DealDesk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11480" y="1408176"/>
            <a:ext cx="384048" cy="384048"/>
          </a:xfrm>
          <a:prstGeom prst="ellipse">
            <a:avLst/>
          </a:prstGeom>
          <a:solidFill>
            <a:srgbClr val="00A0B0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60120" y="137160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sell into the combined customer base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High  |  Ease: Medium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177393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of each business can be offered the other's adjacent products.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11480" y="2825496"/>
            <a:ext cx="384048" cy="384048"/>
          </a:xfrm>
          <a:prstGeom prst="ellipse">
            <a:avLst/>
          </a:prstGeom>
          <a:solidFill>
            <a:srgbClr val="00A0B0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0120" y="278892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 harmonization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Medium  |  Ease: High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60120" y="319125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Aligning price levels and discount discipline across the combined book lifts realized price.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11480" y="4242816"/>
            <a:ext cx="384048" cy="384048"/>
          </a:xfrm>
          <a:prstGeom prst="ellipse">
            <a:avLst/>
          </a:prstGeom>
          <a:solidFill>
            <a:srgbClr val="00A0B0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60120" y="420624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account retention program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High  |  Ease: Medium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60120" y="460857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Concentrated revenue makes protecting the largest relationships through close the first revenue priority.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666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6459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F4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COST SYNERGIES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9509760" y="164592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| FOR DISCUSSION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457200"/>
            <a:ext cx="11368735" cy="822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0A1F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synergies anchor the value case and are within management's control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411480" y="5870448"/>
            <a:ext cx="11368735" cy="475488"/>
          </a:xfrm>
          <a:prstGeom prst="rect">
            <a:avLst/>
          </a:prstGeom>
          <a:solidFill>
            <a:srgbClr val="F2F5F7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5870448"/>
            <a:ext cx="54864" cy="475488"/>
          </a:xfrm>
          <a:prstGeom prst="rect">
            <a:avLst/>
          </a:prstGeom>
          <a:solidFill>
            <a:srgbClr val="1F4CFF"/>
          </a:solidFill>
          <a:ln/>
        </p:spPr>
      </p:sp>
      <p:sp>
        <p:nvSpPr>
          <p:cNvPr id="7" name="Text 5"/>
          <p:cNvSpPr/>
          <p:nvPr/>
        </p:nvSpPr>
        <p:spPr>
          <a:xfrm>
            <a:off x="576072" y="5870448"/>
            <a:ext cx="11094415" cy="47548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synergies should anchor the value case; sequence procurement first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1148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Illustrative sample financials; DealDesk analysis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11480" y="1408176"/>
            <a:ext cx="384048" cy="384048"/>
          </a:xfrm>
          <a:prstGeom prst="ellipse">
            <a:avLst/>
          </a:prstGeom>
          <a:solidFill>
            <a:srgbClr val="1F4C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60120" y="137160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Procurement scale and vendor consolidation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High  |  Ease: High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177393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purchasing volume supports renegotiated rates with overlapping vendors.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11480" y="2825496"/>
            <a:ext cx="384048" cy="384048"/>
          </a:xfrm>
          <a:prstGeom prst="ellipse">
            <a:avLst/>
          </a:prstGeom>
          <a:solidFill>
            <a:srgbClr val="1F4C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0120" y="278892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improvement to peer levels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High  |  Ease: Medium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60120" y="319125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Profitability trails typical sector levels, an addressable opportunity independent of the deal.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11480" y="4242816"/>
            <a:ext cx="384048" cy="384048"/>
          </a:xfrm>
          <a:prstGeom prst="ellipse">
            <a:avLst/>
          </a:prstGeom>
          <a:solidFill>
            <a:srgbClr val="1F4C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60120" y="420624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A1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G&amp;A rationalization</a:t>
            </a:r>
            <a:pPr indent="0" marL="0">
              <a:buNone/>
            </a:pPr>
            <a:r>
              <a:rPr lang="en-US" sz="1050" dirty="0">
                <a:solidFill>
                  <a:srgbClr val="636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Impact: Medium  |  Ease: Medium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60120" y="4608576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04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Duplicated back office functions can be consolidated over 12 to 24 months.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666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2026-07-28T15:34:41Z</dcterms:created>
  <dcterms:modified xsi:type="dcterms:W3CDTF">2026-07-28T15:34:41Z</dcterms:modified>
</cp:coreProperties>
</file>