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Volume (ADV) YoY %</c:v>
                </c:pt>
              </c:strCache>
            </c:strRef>
          </c:tx>
          <c:spPr>
            <a:solidFill>
              <a:srgbClr val="93939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Q1'25</c:v>
                  </c:pt>
                  <c:pt idx="1">
                    <c:v>Q2'25</c:v>
                  </c:pt>
                  <c:pt idx="2">
                    <c:v>Q3'25</c:v>
                  </c:pt>
                  <c:pt idx="3">
                    <c:v>Q4'25</c:v>
                  </c:pt>
                  <c:pt idx="4">
                    <c:v>Q1'26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/>
                </c:pt>
                <c:pt idx="1">
                  <c:v>-7.3</c:v>
                </c:pt>
                <c:pt idx="2">
                  <c:v>-12.3</c:v>
                </c:pt>
                <c:pt idx="3">
                  <c:v>-10.8</c:v>
                </c:pt>
                <c:pt idx="4">
                  <c:v>-8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Adj Op Margin %</c:v>
                </c:pt>
              </c:strCache>
            </c:strRef>
          </c:tx>
          <c:spPr>
            <a:solidFill>
              <a:srgbClr val="351C15"/>
            </a:solidFill>
            <a:ln w="41275" cap="flat">
              <a:solidFill>
                <a:srgbClr val="351C1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51C15"/>
              </a:solidFill>
              <a:ln w="9525" cap="flat">
                <a:solidFill>
                  <a:srgbClr val="351C1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Q1'25</c:v>
                  </c:pt>
                  <c:pt idx="1">
                    <c:v>Q2'25</c:v>
                  </c:pt>
                  <c:pt idx="2">
                    <c:v>Q3'25</c:v>
                  </c:pt>
                  <c:pt idx="3">
                    <c:v>Q4'25</c:v>
                  </c:pt>
                  <c:pt idx="4">
                    <c:v>Q1'26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6.4</c:v>
                </c:pt>
                <c:pt idx="3">
                  <c:v>10.2</c:v>
                </c:pt>
                <c:pt idx="4">
                  <c:v>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lineChart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Rev/Piece YoY %</c:v>
                </c:pt>
              </c:strCache>
            </c:strRef>
          </c:tx>
          <c:spPr>
            <a:solidFill>
              <a:srgbClr val="FFB500"/>
            </a:solidFill>
            <a:ln w="34925" cap="flat">
              <a:solidFill>
                <a:srgbClr val="FFB500"/>
              </a:solidFill>
              <a:prstDash val="dash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FFB500"/>
              </a:solidFill>
              <a:ln w="9525" cap="flat">
                <a:solidFill>
                  <a:srgbClr val="FFB5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Q1'25</c:v>
                  </c:pt>
                  <c:pt idx="1">
                    <c:v>Q2'25</c:v>
                  </c:pt>
                  <c:pt idx="2">
                    <c:v>Q3'25</c:v>
                  </c:pt>
                  <c:pt idx="3">
                    <c:v>Q4'25</c:v>
                  </c:pt>
                  <c:pt idx="4">
                    <c:v>Q1'26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4.5</c:v>
                </c:pt>
                <c:pt idx="1">
                  <c:v>5.5</c:v>
                </c:pt>
                <c:pt idx="2">
                  <c:v>9.8</c:v>
                </c:pt>
                <c:pt idx="3">
                  <c:v>8.3</c:v>
                </c:pt>
                <c:pt idx="4">
                  <c:v>6.5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1212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"/>
          <c:min val="-15"/>
        </c:scaling>
        <c:delete val="0"/>
        <c:axPos val="l"/>
        <c:majorGridlines>
          <c:spPr>
            <a:ln w="12700" cap="flat">
              <a:solidFill>
                <a:srgbClr val="D9D9DD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5758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21212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75758A"/>
                </a:solidFill>
                <a:latin typeface="Arial"/>
              </a:defRPr>
            </a:pPr>
            <a:r>
              <a:rPr sz="1200" b="0" i="0" u="none" strike="noStrike">
                <a:solidFill>
                  <a:srgbClr val="75758A"/>
                </a:solidFill>
                <a:latin typeface="Arial"/>
              </a:rPr>
              <a:t>US Domestic adj. margin, FY2026 (%)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Bear</c:v>
                </c:pt>
              </c:strCache>
            </c:strRef>
          </c:tx>
          <c:spPr>
            <a:solidFill>
              <a:srgbClr val="93939F"/>
            </a:solidFill>
            <a:ln w="41275" cap="flat">
              <a:solidFill>
                <a:srgbClr val="93939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3939F"/>
              </a:solidFill>
              <a:ln w="9525" cap="flat">
                <a:solidFill>
                  <a:srgbClr val="93939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Q1'26</c:v>
                  </c:pt>
                  <c:pt idx="1">
                    <c:v>Q2'26</c:v>
                  </c:pt>
                  <c:pt idx="2">
                    <c:v>Q3'26</c:v>
                  </c:pt>
                  <c:pt idx="3">
                    <c:v>Q4'26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7.5</c:v>
                </c:pt>
                <c:pt idx="2">
                  <c:v>8</c:v>
                </c:pt>
                <c:pt idx="3">
                  <c:v>9.5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351C15"/>
            </a:solidFill>
            <a:ln w="41275" cap="flat">
              <a:solidFill>
                <a:srgbClr val="351C1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51C15"/>
              </a:solidFill>
              <a:ln w="9525" cap="flat">
                <a:solidFill>
                  <a:srgbClr val="351C1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Q1'26</c:v>
                  </c:pt>
                  <c:pt idx="1">
                    <c:v>Q2'26</c:v>
                  </c:pt>
                  <c:pt idx="2">
                    <c:v>Q3'26</c:v>
                  </c:pt>
                  <c:pt idx="3">
                    <c:v>Q4'26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Bull</c:v>
                </c:pt>
              </c:strCache>
            </c:strRef>
          </c:tx>
          <c:spPr>
            <a:solidFill>
              <a:srgbClr val="FFB500"/>
            </a:solidFill>
            <a:ln w="41275" cap="flat">
              <a:solidFill>
                <a:srgbClr val="FFB5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FB500"/>
              </a:solidFill>
              <a:ln w="9525" cap="flat">
                <a:solidFill>
                  <a:srgbClr val="FFB5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Q1'26</c:v>
                  </c:pt>
                  <c:pt idx="1">
                    <c:v>Q2'26</c:v>
                  </c:pt>
                  <c:pt idx="2">
                    <c:v>Q3'26</c:v>
                  </c:pt>
                  <c:pt idx="3">
                    <c:v>Q4'26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8.5</c:v>
                </c:pt>
                <c:pt idx="2">
                  <c:v>9.5</c:v>
                </c:pt>
                <c:pt idx="3">
                  <c:v>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1212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4"/>
          <c:min val="0"/>
        </c:scaling>
        <c:delete val="0"/>
        <c:axPos val="l"/>
        <c:majorGridlines>
          <c:spPr>
            <a:ln w="12700" cap="flat">
              <a:solidFill>
                <a:srgbClr val="D9D9DD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5758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21212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51C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</a:t>
            </a:r>
            <a:pPr indent="0" marL="0">
              <a:buNone/>
            </a:pPr>
            <a:r>
              <a:rPr lang="en-US" sz="1300" b="1" spc="300" kern="0" dirty="0">
                <a:solidFill>
                  <a:srgbClr val="E8DE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/   OPERATIONAL DIAGNOSIS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21208" y="214884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spc="-8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UPS: Is the volume for margin trade working?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548640" y="3977640"/>
            <a:ext cx="969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8DE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operational diagnosis of UPS's decision to shed low margin Amazon volume and rebuild US Domestic margin.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66928" y="4892040"/>
            <a:ext cx="2377440" cy="0"/>
          </a:xfrm>
          <a:prstGeom prst="line">
            <a:avLst/>
          </a:prstGeom>
          <a:noFill/>
          <a:ln w="31750">
            <a:solidFill>
              <a:srgbClr val="FFB5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50749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Joshua Keum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Latest verified quarter: Q1 2026  ·  Source data from UPS filings and earnings releases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5989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FOR   </a:t>
            </a:r>
            <a:pPr indent="0" marL="0">
              <a:buNone/>
            </a:pPr>
            <a:r>
              <a:rPr lang="en-US" sz="1600" b="1" spc="10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 / 02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strategy is right, but Q1 2026 was the trough, not the proof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70408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9280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187452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trade is deliberate. 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 is cutting Amazon volume by more than half by 2H 2026 to raise revenue per piece and rebuild margin.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2862072"/>
            <a:ext cx="70408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29718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97280" y="2953512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is working, margin is not yet. 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per piece rose 6.5%, but US Domestic margin fell to 4.0% adjusted on roughly $350M of one time costs.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3941064"/>
            <a:ext cx="70408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40507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97280" y="4032504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payoff is back half loaded. 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Guidance points to Q2 2026 margin of 7.5 to 8.5%, climbing toward a 12% target by Q4 2026.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5020056"/>
            <a:ext cx="70408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5129784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97280" y="5111496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call. 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pulling cost out at least as fast as Amazon volume leaves, and judge the strategy on the Q2 print.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955280" y="1783080"/>
            <a:ext cx="3749040" cy="4160520"/>
          </a:xfrm>
          <a:prstGeom prst="roundRect">
            <a:avLst>
              <a:gd name="adj" fmla="val 1463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11312" y="20574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DOMESTIC ADJ. MARGIN · Q1 2026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183880" y="2395728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10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4.0%</a:t>
            </a:r>
            <a:endParaRPr lang="en-US" sz="6400" dirty="0"/>
          </a:p>
        </p:txBody>
      </p:sp>
      <p:sp>
        <p:nvSpPr>
          <p:cNvPr id="19" name="Text 17"/>
          <p:cNvSpPr/>
          <p:nvPr/>
        </p:nvSpPr>
        <p:spPr>
          <a:xfrm>
            <a:off x="8211312" y="3584448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B3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 from 7.0% a year earlier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trough. Guided to rebound to 7.5 to 8.5% in Q2 2026.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11312" y="4709160"/>
            <a:ext cx="324612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11312" y="4864608"/>
            <a:ext cx="3246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6.5%</a:t>
            </a:r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revenue per piece growth, even as volume fell 8.0%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SITUATION / 03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 is walking away from its largest, least profitable customer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874520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2084832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11.8%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0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2024 revenue came from Amazon, its biggest customer and up to a quarter of US volume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33672" y="1874520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9704" y="2084832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&gt;50%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507992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cut to Amazon volume by the second half of 2026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10144" y="1874520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66176" y="2084832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~1M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8284464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pieces per day removed in 2025, with another million planned in 2026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02920" y="4434840"/>
            <a:ext cx="11155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“Better, not bigger.”   </a:t>
            </a:r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Management's framing: trade low margin volume for higher revenue per piece, and shrink the network to match. Amazon was described as extraordinarily dilutive to margin.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COMPLICATION / 04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gains arrive later than the volume leaves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78308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 comes out on a fixed schedule. The three things meant to offset it each arrive on a slower timeline. For several quarters, UPS carries the cost of a network built for volume it no longer moves.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74320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871216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3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LEAVES ON SCHEDULE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108960" y="2834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volume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92240" y="2834640"/>
            <a:ext cx="516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by more than half by 2H 2026, on a fixed glide down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3529584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36576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ARRIVES GRADUALLY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108960" y="362102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revenue per piece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92240" y="3621024"/>
            <a:ext cx="516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Rising, but it takes time to re-mix the book toward SMB and healthcare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4315968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444398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ARRIVES GRADUALLY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108960" y="440740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cost savings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92240" y="4407408"/>
            <a:ext cx="516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 and roles come out over quarters, not overnight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02920" y="5102352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52303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ARRIVES GRADUALLY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108960" y="519379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 volume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92240" y="5193792"/>
            <a:ext cx="516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and small business must be won and onboarded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02920" y="5888736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6071616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risk is stranded capacity. So the question is not whether price is rising, it is, but whether cost is leaving fast enough to convert into margin.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DIAGNOSIS · THE FIVE QUARTER PICTURE / 05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 down, price up, margin at a trough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737360"/>
          <a:ext cx="768096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366760" y="1783080"/>
            <a:ext cx="3337560" cy="4389120"/>
          </a:xfrm>
          <a:prstGeom prst="roundRect">
            <a:avLst>
              <a:gd name="adj" fmla="val 1644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13648" y="199339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READ IT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8613648" y="242316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bars.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 falling by design, down 8 to 12% each quarter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613648" y="3410712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 line.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per piece rising every quarter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613648" y="4398264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line.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has not followed. Q1 2026 is a clear trough at 4.0%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613648" y="5760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Margins are adjusted (non-GAAP).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DIAGNOSIS · THE COST SIDE / 06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is leaving the network, the question is timing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874520"/>
            <a:ext cx="2724912" cy="1783080"/>
          </a:xfrm>
          <a:prstGeom prst="roundRect">
            <a:avLst>
              <a:gd name="adj" fmla="val 307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208483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$3.5B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676656" y="2880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removed in 2025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73552" y="1874520"/>
            <a:ext cx="2724912" cy="1783080"/>
          </a:xfrm>
          <a:prstGeom prst="roundRect">
            <a:avLst>
              <a:gd name="adj" fmla="val 307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08483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93008" y="2880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 closed in 2025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089904" y="1874520"/>
            <a:ext cx="2724912" cy="1783080"/>
          </a:xfrm>
          <a:prstGeom prst="roundRect">
            <a:avLst>
              <a:gd name="adj" fmla="val 307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91072" y="208483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~48,000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6309360" y="2880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removed in 2025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906256" y="1874520"/>
            <a:ext cx="2724912" cy="1783080"/>
          </a:xfrm>
          <a:prstGeom prst="roundRect">
            <a:avLst>
              <a:gd name="adj" fmla="val 3077"/>
            </a:avLst>
          </a:prstGeom>
          <a:solidFill>
            <a:srgbClr val="EEECE7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07424" y="208483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351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~$3B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9125712" y="28803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savings targeted for 2026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4069080"/>
            <a:ext cx="11155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 up to 30,000 more operational roles in 2026. 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savings are real and large. The whole game is whether they land fast enough to offset the roughly $350M of one time transition costs that hit Q1, which management says are largely behind it.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544068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55778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Watch.  </a:t>
            </a:r>
            <a:pPr indent="0" marL="0"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Teamsters have challenged the $1.2B voluntary driver buyout, a key savings lever.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RECOVERY PATH / 07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thesis lives or dies on the Q2 2026 margin snap back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783080"/>
          <a:ext cx="758952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275320" y="1783080"/>
            <a:ext cx="3429000" cy="4343400"/>
          </a:xfrm>
          <a:prstGeom prst="roundRect">
            <a:avLst>
              <a:gd name="adj" fmla="val 1600"/>
            </a:avLst>
          </a:prstGeom>
          <a:solidFill>
            <a:srgbClr val="351C15"/>
          </a:solidFill>
          <a:ln/>
        </p:spPr>
      </p:sp>
      <p:sp>
        <p:nvSpPr>
          <p:cNvPr id="6" name="Text 3"/>
          <p:cNvSpPr/>
          <p:nvPr/>
        </p:nvSpPr>
        <p:spPr>
          <a:xfrm>
            <a:off x="8522208" y="20116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522208" y="23317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2026 margin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03920" y="27432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spc="-5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 to 8.5%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8522208" y="340156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DE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guided range.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522208" y="3913632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8FD3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Clears ~7.5%: 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costs rolled off, thesis holds.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E9A7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Below ~7%: 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is not converting on schedule.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57200" y="61996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Scenarios are illustrative. FY2026 blended margin: Bear 7.4%, Base 8.1%, Bull 8.7%.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UPS SHOULD DO / 08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96596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219456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-100" kern="0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600200" y="216712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cost to the glide down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0200" y="262432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closing and automating facilities on the same schedule Amazon volume leaves, so freed capacity does not sit idle. The ~$3B 2026 program is the lever; timing is everything.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33756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356616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-100" kern="0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600200" y="353872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Refill with margin, not volume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600200" y="399592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Prioritize healthcare (first $3B quarter in Q1 2026, $20B target) and small business over chasing raw packages back into the network.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470916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493776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-100" kern="0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600200" y="491032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 the strategy on Q2 2026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600200" y="536752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adjusted US Domestic margin clears about 7.5%, the plan is on track. Below roughly 7% is the signal to intervene.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6080760"/>
            <a:ext cx="11155680" cy="0"/>
          </a:xfrm>
          <a:prstGeom prst="line">
            <a:avLst/>
          </a:prstGeom>
          <a:noFill/>
          <a:ln w="12700">
            <a:solidFill>
              <a:srgbClr val="D9D9D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2336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 AND TRIGGERS / 09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4632" y="676656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000" b="1" spc="-30" kern="0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change the call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874520"/>
            <a:ext cx="5532120" cy="3977640"/>
          </a:xfrm>
          <a:prstGeom prst="roundRect">
            <a:avLst>
              <a:gd name="adj" fmla="val 1379"/>
            </a:avLst>
          </a:prstGeom>
          <a:solidFill>
            <a:srgbClr val="E9F4EC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2084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THESIS HOLDS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13232" y="2487168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2026 margin lands in or above 7.5 to 8.5%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 shifts from fixing the margin math to defending the higher value replacement volume.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tracks toward the $20B goal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Confirms the network can be refilled with margin, not just emptied of Amazon.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874520"/>
            <a:ext cx="5532120" cy="3977640"/>
          </a:xfrm>
          <a:prstGeom prst="roundRect">
            <a:avLst>
              <a:gd name="adj" fmla="val 1379"/>
            </a:avLst>
          </a:prstGeom>
          <a:solidFill>
            <a:srgbClr val="F7F2EB"/>
          </a:solidFill>
          <a:ln w="12700">
            <a:solidFill>
              <a:srgbClr val="D9D9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28232" y="2084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B3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CALL CHANGES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428232" y="2487168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margin stays below ~7%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is not converting on schedule; the network is shrinking faster than it is saving.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717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 volume falls short, or the buyout is blocked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Teamsters litigation on the $1.2B driver buyout removes a key savings lever, and the risk moves from margin to revenue.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6419088"/>
            <a:ext cx="566928" cy="274320"/>
          </a:xfrm>
          <a:prstGeom prst="roundRect">
            <a:avLst>
              <a:gd name="adj" fmla="val 16667"/>
            </a:avLst>
          </a:prstGeom>
          <a:solidFill>
            <a:srgbClr val="351C15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6419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  ·  UPS Operational Diagnosis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51C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DEALDESK</a:t>
            </a:r>
            <a:pPr indent="0" marL="0">
              <a:buNone/>
            </a:pPr>
            <a:r>
              <a:rPr lang="en-US" sz="1200" b="1" spc="300" kern="0" dirty="0">
                <a:solidFill>
                  <a:srgbClr val="E8DE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/   THE BOTTOM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30352" y="2331720"/>
            <a:ext cx="10972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600" b="1" spc="-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volume for margin trade is sound. Q1 2026 was the trough. Judge it on the Q2 2026 margin print.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4526280"/>
            <a:ext cx="2377440" cy="0"/>
          </a:xfrm>
          <a:prstGeom prst="line">
            <a:avLst/>
          </a:prstGeom>
          <a:noFill/>
          <a:ln w="31750">
            <a:solidFill>
              <a:srgbClr val="FFB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47548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metric to watch:  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8DE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Domestic adjusted operating margin, Q2 2026, against the guided 7.5 to 8.5% range.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5989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FOR   </a:t>
            </a:r>
            <a:pPr indent="0" marL="0">
              <a:buNone/>
            </a:pPr>
            <a:r>
              <a:rPr lang="en-US" sz="1600" b="1" spc="100" kern="0" dirty="0">
                <a:solidFill>
                  <a:srgbClr val="FFB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66928" y="6355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393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Joshua Keum  ·  Sources: UPS filings and earnings releases (SEC EDGAR)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2026-07-28T03:49:55Z</dcterms:created>
  <dcterms:modified xsi:type="dcterms:W3CDTF">2026-07-28T03:49:55Z</dcterms:modified>
</cp:coreProperties>
</file>